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91" r:id="rId8"/>
    <p:sldId id="290" r:id="rId9"/>
    <p:sldId id="294" r:id="rId10"/>
    <p:sldId id="295" r:id="rId11"/>
    <p:sldId id="298" r:id="rId12"/>
    <p:sldId id="300" r:id="rId13"/>
    <p:sldId id="301" r:id="rId14"/>
    <p:sldId id="303" r:id="rId15"/>
    <p:sldId id="306" r:id="rId16"/>
    <p:sldId id="308" r:id="rId17"/>
    <p:sldId id="307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268" r:id="rId26"/>
    <p:sldId id="286" r:id="rId27"/>
    <p:sldId id="269" r:id="rId28"/>
    <p:sldId id="270" r:id="rId29"/>
    <p:sldId id="271" r:id="rId30"/>
    <p:sldId id="272" r:id="rId31"/>
    <p:sldId id="273" r:id="rId32"/>
    <p:sldId id="287" r:id="rId33"/>
    <p:sldId id="288" r:id="rId34"/>
    <p:sldId id="274" r:id="rId35"/>
    <p:sldId id="275" r:id="rId36"/>
    <p:sldId id="278" r:id="rId37"/>
    <p:sldId id="279" r:id="rId38"/>
    <p:sldId id="280" r:id="rId39"/>
    <p:sldId id="281" r:id="rId40"/>
    <p:sldId id="282" r:id="rId41"/>
    <p:sldId id="289" r:id="rId42"/>
    <p:sldId id="284" r:id="rId43"/>
    <p:sldId id="320" r:id="rId44"/>
    <p:sldId id="321" r:id="rId45"/>
    <p:sldId id="322" r:id="rId46"/>
    <p:sldId id="323" r:id="rId47"/>
    <p:sldId id="324" r:id="rId48"/>
    <p:sldId id="316" r:id="rId49"/>
    <p:sldId id="317" r:id="rId50"/>
    <p:sldId id="318" r:id="rId51"/>
    <p:sldId id="327" r:id="rId52"/>
    <p:sldId id="319" r:id="rId53"/>
    <p:sldId id="328" r:id="rId54"/>
    <p:sldId id="326" r:id="rId55"/>
    <p:sldId id="330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993F-F751-48C7-AED2-20A56A868BD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E5FD-77C4-465C-9F6A-29B223844DA4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993F-F751-48C7-AED2-20A56A868BD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E5FD-77C4-465C-9F6A-29B223844D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993F-F751-48C7-AED2-20A56A868BD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E5FD-77C4-465C-9F6A-29B223844D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993F-F751-48C7-AED2-20A56A868BD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E5FD-77C4-465C-9F6A-29B223844D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993F-F751-48C7-AED2-20A56A868BD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E5FD-77C4-465C-9F6A-29B223844DA4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993F-F751-48C7-AED2-20A56A868BD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E5FD-77C4-465C-9F6A-29B223844D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993F-F751-48C7-AED2-20A56A868BD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E5FD-77C4-465C-9F6A-29B223844D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993F-F751-48C7-AED2-20A56A868BD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E5FD-77C4-465C-9F6A-29B223844D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993F-F751-48C7-AED2-20A56A868BD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E5FD-77C4-465C-9F6A-29B223844D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993F-F751-48C7-AED2-20A56A868BD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4E5FD-77C4-465C-9F6A-29B223844D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993F-F751-48C7-AED2-20A56A868BD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B74E5FD-77C4-465C-9F6A-29B223844DA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63D993F-F751-48C7-AED2-20A56A868BD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B74E5FD-77C4-465C-9F6A-29B223844DA4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Airport Terminal Planning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Keerti Priya-103117048</a:t>
            </a:r>
          </a:p>
          <a:p>
            <a:r>
              <a:rPr lang="en-GB" dirty="0" smtClean="0"/>
              <a:t>Roopa G- 103117040</a:t>
            </a:r>
          </a:p>
          <a:p>
            <a:r>
              <a:rPr lang="en-GB" dirty="0" smtClean="0"/>
              <a:t>Sarishma Bhandari-103117086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5483245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50000"/>
              </a:lnSpc>
              <a:buNone/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6) Preferable when the level of transfer traffic is low.</a:t>
            </a:r>
          </a:p>
          <a:p>
            <a:pPr marL="285750" indent="-285750">
              <a:lnSpc>
                <a:spcPct val="150000"/>
              </a:lnSpc>
              <a:buNone/>
            </a:pPr>
            <a:r>
              <a:rPr lang="en-IN" sz="2400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Disadvantages of pier/finger pier: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Long walking distances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Add constraints with the mobility of aircraft movement in the apron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Limited expansion capability</a:t>
            </a:r>
          </a:p>
          <a:p>
            <a:pPr>
              <a:lnSpc>
                <a:spcPct val="150000"/>
              </a:lnSpc>
              <a:buNone/>
            </a:pPr>
            <a:r>
              <a:rPr lang="en-IN" sz="2400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Techniques to tackle these issues: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Short finger piers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Incorporating people movers</a:t>
            </a:r>
          </a:p>
          <a:p>
            <a:pPr lvl="1">
              <a:lnSpc>
                <a:spcPct val="150000"/>
              </a:lnSpc>
            </a:pPr>
            <a:endParaRPr lang="en-IN" sz="24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IN" sz="24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</a:pPr>
            <a:endParaRPr lang="en-IN" sz="24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road&#10;&#10;Description automatically generated">
            <a:extLst>
              <a:ext uri="{FF2B5EF4-FFF2-40B4-BE49-F238E27FC236}">
                <a16:creationId xmlns:a16="http://schemas.microsoft.com/office/drawing/2014/main" xmlns="" id="{0292783C-813C-43DB-AF60-9FCE2A349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4414" y="857250"/>
            <a:ext cx="7072362" cy="4643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21D10D7-4C70-4C51-83A9-AF3AE36EF46B}"/>
              </a:ext>
            </a:extLst>
          </p:cNvPr>
          <p:cNvSpPr txBox="1"/>
          <p:nvPr/>
        </p:nvSpPr>
        <p:spPr>
          <a:xfrm>
            <a:off x="428596" y="5857892"/>
            <a:ext cx="835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Fig: Osaka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International </a:t>
            </a: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Airport (E.g. of pier configuration) 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766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9CA980-35EA-4D17-96B8-FEE895343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54" y="214290"/>
            <a:ext cx="3008313" cy="1162050"/>
          </a:xfrm>
        </p:spPr>
        <p:txBody>
          <a:bodyPr>
            <a:normAutofit/>
          </a:bodyPr>
          <a:lstStyle/>
          <a:p>
            <a:r>
              <a:rPr lang="en-IN" sz="3000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                                 </a:t>
            </a:r>
            <a:r>
              <a:rPr lang="en-IN" sz="3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Satellite</a:t>
            </a:r>
            <a:endParaRPr lang="en-IN" sz="3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C8B9B81-115F-4B79-A19B-08E7F0804AA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6200" y="1435100"/>
            <a:ext cx="6077968" cy="52705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1) Extension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of T-shaped finger piers.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2) It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is completely surrounded by aircraft.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3) Parked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in a nose-in arrangement around the satellite.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4) A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single terminal to process passengers.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5) It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works well for heavy activity airport and large percentage if connecting passengers.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F85FC049-B8C7-4AD9-82D3-2AE2C16071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37445" y="3295592"/>
            <a:ext cx="1386960" cy="1333616"/>
          </a:xfrm>
        </p:spPr>
      </p:pic>
    </p:spTree>
    <p:extLst>
      <p:ext uri="{BB962C8B-B14F-4D97-AF65-F5344CB8AC3E}">
        <p14:creationId xmlns:p14="http://schemas.microsoft.com/office/powerpoint/2010/main" xmlns="" val="1647005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86D7285-D833-4A3F-B5CF-24E091CBB65E}"/>
              </a:ext>
            </a:extLst>
          </p:cNvPr>
          <p:cNvSpPr txBox="1"/>
          <p:nvPr/>
        </p:nvSpPr>
        <p:spPr>
          <a:xfrm>
            <a:off x="381000" y="740235"/>
            <a:ext cx="85344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6) Connected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to this are numerous concourses that lead to one or more satellite structures.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7) Passenger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processing is handled in a separate terminal facility.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u="sng" dirty="0">
                <a:latin typeface="Cambria" panose="02040503050406030204" pitchFamily="18" charset="0"/>
                <a:ea typeface="Cambria" panose="02040503050406030204" pitchFamily="18" charset="0"/>
              </a:rPr>
              <a:t>Disadvantages: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Requires high technology, underground transportation system.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High capital, maintenance and operating cost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Increases minimum connecting times.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1971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ew of a beach&#10;&#10;Description automatically generated">
            <a:extLst>
              <a:ext uri="{FF2B5EF4-FFF2-40B4-BE49-F238E27FC236}">
                <a16:creationId xmlns:a16="http://schemas.microsoft.com/office/drawing/2014/main" xmlns="" id="{C902B3DB-A9EF-44FC-996F-33D550506C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152400"/>
            <a:ext cx="8839200" cy="58771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52745A3-83AE-4995-B523-C375BC7D846B}"/>
              </a:ext>
            </a:extLst>
          </p:cNvPr>
          <p:cNvSpPr txBox="1"/>
          <p:nvPr/>
        </p:nvSpPr>
        <p:spPr>
          <a:xfrm>
            <a:off x="714348" y="6096000"/>
            <a:ext cx="8643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Fig: Tampa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International </a:t>
            </a: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Airport (E.g. of Satellit</a:t>
            </a: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e configuration)</a:t>
            </a: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1653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4"/>
            <a:ext cx="8229600" cy="642942"/>
          </a:xfrm>
        </p:spPr>
        <p:txBody>
          <a:bodyPr>
            <a:normAutofit/>
          </a:bodyPr>
          <a:lstStyle/>
          <a:p>
            <a:pPr algn="ctr"/>
            <a:r>
              <a:rPr lang="en-IN" sz="3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Linear/Curvilinear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071547"/>
            <a:ext cx="8229600" cy="34290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1) </a:t>
            </a: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Simple and most straight-forward.</a:t>
            </a:r>
          </a:p>
          <a:p>
            <a:pPr>
              <a:lnSpc>
                <a:spcPct val="150000"/>
              </a:lnSpc>
              <a:buNone/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2) Simple organizational principles.</a:t>
            </a:r>
          </a:p>
          <a:p>
            <a:pPr>
              <a:lnSpc>
                <a:spcPct val="150000"/>
              </a:lnSpc>
              <a:buNone/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3) Consists of a single passenger processing area.</a:t>
            </a:r>
          </a:p>
          <a:p>
            <a:pPr>
              <a:lnSpc>
                <a:spcPct val="150000"/>
              </a:lnSpc>
              <a:buNone/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4) Primarily appropriate for low- activity O&amp;P airports.</a:t>
            </a:r>
          </a:p>
          <a:p>
            <a:pPr>
              <a:lnSpc>
                <a:spcPct val="150000"/>
              </a:lnSpc>
              <a:buNone/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5) Centralized passenger processing.</a:t>
            </a:r>
          </a:p>
        </p:txBody>
      </p:sp>
      <p:pic>
        <p:nvPicPr>
          <p:cNvPr id="4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FB9D7B1-658D-437F-9143-3D97C0175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158" y="4500570"/>
            <a:ext cx="3286148" cy="2143116"/>
          </a:xfrm>
          <a:prstGeom prst="rect">
            <a:avLst/>
          </a:prstGeom>
        </p:spPr>
      </p:pic>
      <p:pic>
        <p:nvPicPr>
          <p:cNvPr id="5" name="Content Placeholder 1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BD5B7C2C-D91A-47FC-B181-6CD1A2605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14810" y="5072074"/>
            <a:ext cx="4546400" cy="15118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1480"/>
            <a:ext cx="8229600" cy="55546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2400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Disadvantages: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Longer walking distances for transfer of passengers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Primarily applicable for low activity airports.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Requires duplication of terminal facilities/amenities.</a:t>
            </a:r>
          </a:p>
          <a:p>
            <a:pPr>
              <a:buNone/>
            </a:pPr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 is lined up on a highway&#10;&#10;Description automatically generated">
            <a:extLst>
              <a:ext uri="{FF2B5EF4-FFF2-40B4-BE49-F238E27FC236}">
                <a16:creationId xmlns:a16="http://schemas.microsoft.com/office/drawing/2014/main" xmlns="" id="{55A90E52-B7E3-493D-872F-379F9D225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3357" y="1913459"/>
            <a:ext cx="4323850" cy="2871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1CC6A64-E099-4FC6-A554-271E3E88F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60153" y="1913459"/>
            <a:ext cx="4090490" cy="289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D8E83AE-33C9-443F-ACF4-86FC4CC8B105}"/>
              </a:ext>
            </a:extLst>
          </p:cNvPr>
          <p:cNvSpPr txBox="1"/>
          <p:nvPr/>
        </p:nvSpPr>
        <p:spPr>
          <a:xfrm>
            <a:off x="354487" y="478476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Darwin International Airport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8B51F3D-1131-4522-B721-BE3F80C40A59}"/>
              </a:ext>
            </a:extLst>
          </p:cNvPr>
          <p:cNvSpPr txBox="1"/>
          <p:nvPr/>
        </p:nvSpPr>
        <p:spPr>
          <a:xfrm>
            <a:off x="4674715" y="4809059"/>
            <a:ext cx="4393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Dallas forth-worth International Airport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5984" y="6143644"/>
            <a:ext cx="557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Fig: E.g. of Linear Configuration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611997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67C6BD-5F99-4896-BCEF-EECEFDC2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2" y="647700"/>
            <a:ext cx="8229600" cy="781036"/>
          </a:xfrm>
        </p:spPr>
        <p:txBody>
          <a:bodyPr>
            <a:normAutofit/>
          </a:bodyPr>
          <a:lstStyle/>
          <a:p>
            <a:pPr algn="ctr"/>
            <a:r>
              <a:rPr lang="en-IN" sz="3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Transporter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0CDC91-701B-41D3-A315-870E241326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600200"/>
            <a:ext cx="4724400" cy="5105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None/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1) It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provides a complete separation of passenger facilities from those required to service and maintain the aircraft.</a:t>
            </a:r>
          </a:p>
          <a:p>
            <a:pPr>
              <a:lnSpc>
                <a:spcPct val="150000"/>
              </a:lnSpc>
              <a:buNone/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2) Aircraft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and a/c servicing facilities are remotely located from the terminal.</a:t>
            </a:r>
          </a:p>
          <a:p>
            <a:pPr>
              <a:lnSpc>
                <a:spcPct val="150000"/>
              </a:lnSpc>
              <a:buNone/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3) Passengers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are transported to and from the building to the parked airplane.</a:t>
            </a:r>
          </a:p>
          <a:p>
            <a:pPr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Content Placeholder 5" descr="A close up of a device&#10;&#10;Description automatically generated">
            <a:extLst>
              <a:ext uri="{FF2B5EF4-FFF2-40B4-BE49-F238E27FC236}">
                <a16:creationId xmlns:a16="http://schemas.microsoft.com/office/drawing/2014/main" xmlns="" id="{CABD6E3B-B97B-46B9-BF7F-7E2DA77996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66314" y="3192857"/>
            <a:ext cx="2202371" cy="1889924"/>
          </a:xfrm>
        </p:spPr>
      </p:pic>
    </p:spTree>
    <p:extLst>
      <p:ext uri="{BB962C8B-B14F-4D97-AF65-F5344CB8AC3E}">
        <p14:creationId xmlns:p14="http://schemas.microsoft.com/office/powerpoint/2010/main" xmlns="" val="3292326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B7969CD-2EE3-423D-8EF7-C7920FAA1F27}"/>
              </a:ext>
            </a:extLst>
          </p:cNvPr>
          <p:cNvSpPr txBox="1"/>
          <p:nvPr/>
        </p:nvSpPr>
        <p:spPr>
          <a:xfrm>
            <a:off x="381000" y="838200"/>
            <a:ext cx="8382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4) Specially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designed buses carry passengers between the terminal and the aircraft.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5) Airplane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taxiing time to and from the runway is decreased.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6) It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reduces the amount of aircraft engine noise around the terminal.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u="sng" dirty="0">
                <a:latin typeface="Cambria" panose="02040503050406030204" pitchFamily="18" charset="0"/>
                <a:ea typeface="Cambria" panose="02040503050406030204" pitchFamily="18" charset="0"/>
              </a:rPr>
              <a:t>Disadvantages: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High capital, maintenance and operating costs.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Increased minimum connecting times.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Inconvenient delays for short haul passengers.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594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2428868"/>
            <a:ext cx="8229600" cy="1143000"/>
          </a:xfrm>
        </p:spPr>
        <p:txBody>
          <a:bodyPr>
            <a:normAutofit/>
          </a:bodyPr>
          <a:lstStyle/>
          <a:p>
            <a:r>
              <a:rPr lang="en-GB" sz="4800" i="1" dirty="0" smtClean="0">
                <a:latin typeface="Cambria" pitchFamily="18" charset="0"/>
                <a:ea typeface="Cambria" pitchFamily="18" charset="0"/>
              </a:rPr>
              <a:t>Introduction</a:t>
            </a:r>
            <a:endParaRPr lang="en-US" sz="4800" i="1" dirty="0"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uilding&#10;&#10;Description automatically generated">
            <a:extLst>
              <a:ext uri="{FF2B5EF4-FFF2-40B4-BE49-F238E27FC236}">
                <a16:creationId xmlns:a16="http://schemas.microsoft.com/office/drawing/2014/main" xmlns="" id="{BA868749-E069-4F2A-AFC7-69F6ADC69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7700" y="228600"/>
            <a:ext cx="7848600" cy="5886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156B137-01A3-4B26-8CEB-18F668DF78CC}"/>
              </a:ext>
            </a:extLst>
          </p:cNvPr>
          <p:cNvSpPr txBox="1"/>
          <p:nvPr/>
        </p:nvSpPr>
        <p:spPr>
          <a:xfrm>
            <a:off x="571472" y="6173968"/>
            <a:ext cx="878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Fig: E.g. of Transporter Configuration Washington/Dulles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Airport</a:t>
            </a:r>
          </a:p>
        </p:txBody>
      </p:sp>
    </p:spTree>
    <p:extLst>
      <p:ext uri="{BB962C8B-B14F-4D97-AF65-F5344CB8AC3E}">
        <p14:creationId xmlns:p14="http://schemas.microsoft.com/office/powerpoint/2010/main" xmlns="" val="1846308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DFCCEB4-6EBB-4D8E-A0AC-8F32D7C1F34A}"/>
              </a:ext>
            </a:extLst>
          </p:cNvPr>
          <p:cNvSpPr txBox="1"/>
          <p:nvPr/>
        </p:nvSpPr>
        <p:spPr>
          <a:xfrm>
            <a:off x="304800" y="609600"/>
            <a:ext cx="84391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>
                <a:latin typeface="Cambria" panose="02040503050406030204" pitchFamily="18" charset="0"/>
                <a:ea typeface="Cambria" panose="02040503050406030204" pitchFamily="18" charset="0"/>
              </a:rPr>
              <a:t>Midfield Concourse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1)Independent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passenger buildings.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2) Typically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between two parallel runways and separated from the other passenger buildings by major taxiways.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3) Two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basic shapes: linear and x-shaped.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 descr="A picture containing grass, game, food, person&#10;&#10;Description automatically generated">
            <a:extLst>
              <a:ext uri="{FF2B5EF4-FFF2-40B4-BE49-F238E27FC236}">
                <a16:creationId xmlns:a16="http://schemas.microsoft.com/office/drawing/2014/main" xmlns="" id="{D51F3341-4DFE-4B11-A5E5-E07E881EE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6547" y="3704208"/>
            <a:ext cx="4625985" cy="2307077"/>
          </a:xfrm>
          <a:prstGeom prst="rect">
            <a:avLst/>
          </a:prstGeom>
        </p:spPr>
      </p:pic>
      <p:pic>
        <p:nvPicPr>
          <p:cNvPr id="6" name="Picture 5" descr="A building in the background&#10;&#10;Description automatically generated">
            <a:extLst>
              <a:ext uri="{FF2B5EF4-FFF2-40B4-BE49-F238E27FC236}">
                <a16:creationId xmlns:a16="http://schemas.microsoft.com/office/drawing/2014/main" xmlns="" id="{5A893571-C33D-41F4-B93A-856C2A8D4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83725" y="3687186"/>
            <a:ext cx="3486149" cy="232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0218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1036571-2905-45A1-820F-B07BE0774A4A}"/>
              </a:ext>
            </a:extLst>
          </p:cNvPr>
          <p:cNvSpPr txBox="1"/>
          <p:nvPr/>
        </p:nvSpPr>
        <p:spPr>
          <a:xfrm>
            <a:off x="609600" y="647116"/>
            <a:ext cx="7696200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000" b="1" dirty="0">
                <a:latin typeface="Cambria" panose="02040503050406030204" pitchFamily="18" charset="0"/>
                <a:ea typeface="Cambria" panose="02040503050406030204" pitchFamily="18" charset="0"/>
              </a:rPr>
              <a:t>Hybrid Configurations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1) Combination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of different configuration types.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2) Provide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large passengers processing capacity.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3) Permit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centralization of facilities and amenities.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4) Manpower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saving in the centralization system.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5) Facilitate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flow and orientation of passengers.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6) Reasonable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check-in and close-out times.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7) Meet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variety of existing needs.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8) Adapt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easily to future needs.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9) </a:t>
            </a: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Maximize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quality of service.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0627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374D5A-6D2F-4B74-A2B2-628ECFD8E41E}"/>
              </a:ext>
            </a:extLst>
          </p:cNvPr>
          <p:cNvSpPr txBox="1"/>
          <p:nvPr/>
        </p:nvSpPr>
        <p:spPr>
          <a:xfrm>
            <a:off x="609600" y="609600"/>
            <a:ext cx="8153400" cy="113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 descr="A picture containing map, text&#10;&#10;Description automatically generated">
            <a:extLst>
              <a:ext uri="{FF2B5EF4-FFF2-40B4-BE49-F238E27FC236}">
                <a16:creationId xmlns:a16="http://schemas.microsoft.com/office/drawing/2014/main" xmlns="" id="{95EE06BF-1514-4794-9AD7-98D5CD977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2580" y="1905000"/>
            <a:ext cx="4523720" cy="281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1F39614-7423-41D4-890C-3EFF9CE56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76800" y="1977628"/>
            <a:ext cx="4104620" cy="3004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5852" y="5857892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Fig: E.g. of Hybrid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9754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14A7055-2C80-4821-A5B0-3FF535C7E5BD}"/>
              </a:ext>
            </a:extLst>
          </p:cNvPr>
          <p:cNvSpPr txBox="1"/>
          <p:nvPr/>
        </p:nvSpPr>
        <p:spPr>
          <a:xfrm>
            <a:off x="428596" y="533192"/>
            <a:ext cx="8305800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000" b="1" dirty="0">
                <a:latin typeface="Cambria" panose="02040503050406030204" pitchFamily="18" charset="0"/>
                <a:ea typeface="Cambria" panose="02040503050406030204" pitchFamily="18" charset="0"/>
              </a:rPr>
              <a:t>Evaluation of Configuration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Many factors are involved in deciding which configuration </a:t>
            </a: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is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better. 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key considerations in evaluation are </a:t>
            </a: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walking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distances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, traffic pattern, flexibility, priorities of </a:t>
            </a: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stakeholders,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site, aircraft taxiing around the </a:t>
            </a: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buildings. 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 selected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configuration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should reduce major operational problems </a:t>
            </a: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financial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loss.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IN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5537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2571744"/>
            <a:ext cx="8229600" cy="1143000"/>
          </a:xfrm>
        </p:spPr>
        <p:txBody>
          <a:bodyPr>
            <a:noAutofit/>
          </a:bodyPr>
          <a:lstStyle/>
          <a:p>
            <a:r>
              <a:rPr lang="en-GB" sz="4800" i="1" dirty="0" smtClean="0">
                <a:latin typeface="Cambria" pitchFamily="18" charset="0"/>
                <a:ea typeface="Cambria" pitchFamily="18" charset="0"/>
              </a:rPr>
              <a:t>Overall design of Airport Terminal</a:t>
            </a:r>
            <a:endParaRPr lang="en-US" sz="4800" i="1" dirty="0"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Major design considerations</a:t>
            </a:r>
            <a:endParaRPr lang="en-US" sz="3000" b="1" dirty="0">
              <a:solidFill>
                <a:schemeClr val="tx1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Some key factors to build efficient and attractive terminal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buildings include; 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Passenger Flow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Level of Service</a:t>
            </a:r>
            <a:endParaRPr lang="en-GB" sz="2400" dirty="0" smtClean="0">
              <a:latin typeface="Cambria" pitchFamily="18" charset="0"/>
              <a:ea typeface="Cambria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Walking Distance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Processing time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Efficient Public Transportation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Way finding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Security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Terminal Building Planning Principles</a:t>
            </a:r>
            <a:endParaRPr lang="en-US" sz="3000" b="1" dirty="0">
              <a:solidFill>
                <a:schemeClr val="tx1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Some basic rules to be adopted for terminal building planning</a:t>
            </a:r>
          </a:p>
          <a:p>
            <a:pPr>
              <a:lnSpc>
                <a:spcPct val="150000"/>
              </a:lnSpc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are;</a:t>
            </a: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1) Passengers  </a:t>
            </a: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walking distance should not be more than 180m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from surface transportation to their boarding into the aircraft.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2) The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Airline passengers should not have to carry the </a:t>
            </a: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baggage by more than 22.5m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from the road transportation to  the check-in-point.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3) The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maximum check-in-time </a:t>
            </a: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should not exceed 3 </a:t>
            </a:r>
            <a:r>
              <a:rPr lang="en-US" sz="2000" b="1" dirty="0" smtClean="0">
                <a:latin typeface="Cambria" pitchFamily="18" charset="0"/>
                <a:ea typeface="Cambria" pitchFamily="18" charset="0"/>
              </a:rPr>
              <a:t>minutes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.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4) Passengers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should be able to </a:t>
            </a: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check-in without waiting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.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pPr algn="ctr"/>
            <a:r>
              <a:rPr lang="en-GB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Design of Passenger Building</a:t>
            </a:r>
            <a:endParaRPr lang="en-US" sz="3000" b="1" dirty="0">
              <a:solidFill>
                <a:schemeClr val="tx1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Design standards for any part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of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a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passenger building is not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universal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.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Efficient design requires careful consideration of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the following: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1) </a:t>
            </a: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Sharing </a:t>
            </a: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of facilities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:  Sharing of multifunctional and common used facilities reduces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the overall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design load and provide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flexibility.</a:t>
            </a: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>
              <a:lnSpc>
                <a:spcPct val="150000"/>
              </a:lnSpc>
              <a:buNone/>
            </a:pPr>
            <a:endParaRPr lang="en-US" dirty="0" smtClean="0"/>
          </a:p>
          <a:p>
            <a:pPr>
              <a:lnSpc>
                <a:spcPct val="150000"/>
              </a:lnSpc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2) </a:t>
            </a: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Performance </a:t>
            </a: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objectives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: The operations of the airport and aircrafts should be economic and efficient and the quality of the services provided should be good.</a:t>
            </a: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3) </a:t>
            </a: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Management  </a:t>
            </a: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of operations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: Daily activities and any problems that might occur inside the airport should be properly managed.</a:t>
            </a: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           </a:t>
            </a:r>
          </a:p>
          <a:p>
            <a:pPr>
              <a:lnSpc>
                <a:spcPct val="150000"/>
              </a:lnSpc>
              <a:buNone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b="1" dirty="0" smtClean="0">
                <a:latin typeface="Cambria" pitchFamily="18" charset="0"/>
                <a:ea typeface="Cambria" pitchFamily="18" charset="0"/>
              </a:rPr>
              <a:t>What is Airport Terminal?</a:t>
            </a:r>
            <a:endParaRPr lang="en-US" sz="3000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Airport Terminal is a building through which passengers</a:t>
            </a:r>
          </a:p>
          <a:p>
            <a:pPr>
              <a:lnSpc>
                <a:spcPct val="150000"/>
              </a:lnSpc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change their mode of travelling, i.e. from mode of</a:t>
            </a:r>
          </a:p>
          <a:p>
            <a:pPr>
              <a:lnSpc>
                <a:spcPct val="150000"/>
              </a:lnSpc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transportation such as roadways, railways etc to airways. 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Picture 3" descr="Termin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70" y="3714752"/>
            <a:ext cx="4869180" cy="255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6182" y="6357958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Fig: Airport Terminal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Queues in an airport!!!</a:t>
            </a:r>
            <a:endParaRPr lang="en-US" sz="3000" b="1" dirty="0">
              <a:solidFill>
                <a:schemeClr val="tx1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After passengers are inside the terminal building, they have to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f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ollow many operations such as check-in, security check etc.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For this they have to stand in a queue.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 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 The thumb rule is 0.6m per person. Also, </a:t>
            </a: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Snake queue is</a:t>
            </a:r>
          </a:p>
          <a:p>
            <a:pPr>
              <a:lnSpc>
                <a:spcPct val="150000"/>
              </a:lnSpc>
              <a:buNone/>
            </a:pPr>
            <a:r>
              <a:rPr lang="en-US" sz="2400" b="1" dirty="0">
                <a:latin typeface="Cambria" pitchFamily="18" charset="0"/>
                <a:ea typeface="Cambria" pitchFamily="18" charset="0"/>
              </a:rPr>
              <a:t>b</a:t>
            </a: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etter compared to straight queue because it more</a:t>
            </a:r>
          </a:p>
          <a:p>
            <a:pPr>
              <a:lnSpc>
                <a:spcPct val="150000"/>
              </a:lnSpc>
              <a:buNone/>
            </a:pPr>
            <a:r>
              <a:rPr lang="en-US" sz="2400" b="1" dirty="0" smtClean="0">
                <a:latin typeface="Cambria" pitchFamily="18" charset="0"/>
                <a:ea typeface="Cambria" pitchFamily="18" charset="0"/>
              </a:rPr>
              <a:t>efficient due to wise use of space.</a:t>
            </a:r>
          </a:p>
          <a:p>
            <a:pPr>
              <a:lnSpc>
                <a:spcPct val="150000"/>
              </a:lnSpc>
              <a:buNone/>
            </a:pPr>
            <a:endParaRPr lang="en-US" sz="2400" dirty="0" smtClean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5" name="Picture 4" descr="queu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5" y="4724400"/>
            <a:ext cx="4333875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Check-in-facilities</a:t>
            </a:r>
            <a:endParaRPr lang="en-US" sz="3000" b="1" dirty="0">
              <a:solidFill>
                <a:schemeClr val="tx1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10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Airport Check-in are service counters found at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commercial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airports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handling commercial air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travel. Standards are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c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hanging. Nowadays,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e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lectronic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ticketing and self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checking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reduces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process time.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  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Picture 3" descr="checking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643314"/>
            <a:ext cx="4800600" cy="275658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IATA Checkpoint of the future</a:t>
            </a:r>
            <a:endParaRPr lang="en-US" sz="3000" b="1" dirty="0">
              <a:solidFill>
                <a:schemeClr val="tx1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763000" cy="5257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The International Air Transport Association (IATA)  has unveiled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the first mock-up of the Checkpoint of   the Future, which is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designed to improve the passengers’ airport experience.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The Checkpoint of the Future is aimed at ending the ‘one-size-fits-all’  approach to airport security. Instead, based on a biometric identifier in the passport or other travel document, passengers will be directed to one of three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lanes,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‘Known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Traveler’,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‘Normal’ or ‘Enhanced Security’.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ATA CHECKPOINT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28" y="571480"/>
            <a:ext cx="6357942" cy="4214842"/>
          </a:xfrm>
        </p:spPr>
      </p:pic>
      <p:sp>
        <p:nvSpPr>
          <p:cNvPr id="6" name="TextBox 5"/>
          <p:cNvSpPr txBox="1"/>
          <p:nvPr/>
        </p:nvSpPr>
        <p:spPr>
          <a:xfrm>
            <a:off x="2643174" y="5429264"/>
            <a:ext cx="685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mbria" pitchFamily="18" charset="0"/>
                <a:ea typeface="Cambria" pitchFamily="18" charset="0"/>
              </a:rPr>
              <a:t>Fig: IATA checkpoint of the future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Security and Border Check points</a:t>
            </a:r>
            <a:endParaRPr lang="en-US" sz="3000" b="1" dirty="0">
              <a:solidFill>
                <a:schemeClr val="tx1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10200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It is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t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he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most important aspect of airport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operations. Because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of the extreme violent terrorist event that happened in the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United States, this has led to dramatic changes in the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operation of terminals.</a:t>
            </a:r>
          </a:p>
        </p:txBody>
      </p:sp>
      <p:pic>
        <p:nvPicPr>
          <p:cNvPr id="5" name="Picture 4" descr="securitychec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46" y="3571876"/>
            <a:ext cx="4214842" cy="30718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490650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/>
            </a:r>
            <a:br>
              <a:rPr lang="en-US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</a:br>
            <a:r>
              <a:rPr lang="en-US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/>
            </a:r>
            <a:br>
              <a:rPr lang="en-US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</a:br>
            <a:r>
              <a:rPr lang="en-US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Baggage </a:t>
            </a:r>
            <a:r>
              <a:rPr lang="en-US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handling system</a:t>
            </a:r>
            <a:endParaRPr lang="en-US" sz="3000" b="1" dirty="0">
              <a:solidFill>
                <a:schemeClr val="tx1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10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A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type of conveyor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system is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installed in airports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that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transports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checked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luggage. An incidence had occurred in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Heathrow airport when passengers were unable to check-in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baggage and 68 flights had to be cancelled. </a:t>
            </a:r>
          </a:p>
          <a:p>
            <a:pPr>
              <a:lnSpc>
                <a:spcPct val="150000"/>
              </a:lnSpc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Transporting the baggage safely to the destination is also one</a:t>
            </a:r>
          </a:p>
          <a:p>
            <a:pPr>
              <a:lnSpc>
                <a:spcPct val="150000"/>
              </a:lnSpc>
              <a:buNone/>
            </a:pPr>
            <a:r>
              <a:rPr lang="en-GB" sz="2400" dirty="0">
                <a:latin typeface="Cambria" pitchFamily="18" charset="0"/>
                <a:ea typeface="Cambria" pitchFamily="18" charset="0"/>
              </a:rPr>
              <a:t>o</a:t>
            </a:r>
            <a:r>
              <a:rPr lang="en-GB" sz="2400" dirty="0" smtClean="0">
                <a:latin typeface="Cambria" pitchFamily="18" charset="0"/>
                <a:ea typeface="Cambria" pitchFamily="18" charset="0"/>
              </a:rPr>
              <a:t>f the most important task of the airport system.  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Passenger Terminal Design principles</a:t>
            </a:r>
            <a:endParaRPr lang="en-US" sz="3000" b="1" dirty="0">
              <a:solidFill>
                <a:schemeClr val="tx1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A more or less standard process has evolved over the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years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for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designing passenger terminals at airports. It consists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of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four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steps: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     1) Forecasting traffic levels for peak hours;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     2) Specification of level-of-service (LOS) standards; 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     3) Flow Analysis and determination of space requirements 4) Configuration of server and space.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Forecasting</a:t>
            </a:r>
            <a:endParaRPr lang="en-US" sz="3000" b="1" dirty="0">
              <a:solidFill>
                <a:schemeClr val="tx1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5626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The basic concept of forecasting is to estimate past trends and </a:t>
            </a:r>
          </a:p>
          <a:p>
            <a:pPr>
              <a:lnSpc>
                <a:spcPct val="150000"/>
              </a:lnSpc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design accordingly. To produce peak-hour demand scenarios</a:t>
            </a:r>
          </a:p>
          <a:p>
            <a:pPr>
              <a:lnSpc>
                <a:spcPct val="150000"/>
              </a:lnSpc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for the design day we use the following;</a:t>
            </a:r>
          </a:p>
          <a:p>
            <a:pPr>
              <a:lnSpc>
                <a:spcPct val="150000"/>
              </a:lnSpc>
              <a:buNone/>
            </a:pPr>
            <a:endParaRPr lang="en-GB" sz="2400" dirty="0" smtClean="0">
              <a:latin typeface="Cambria" pitchFamily="18" charset="0"/>
              <a:ea typeface="Cambria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GB" sz="2400" b="1" dirty="0" smtClean="0">
                <a:latin typeface="Cambria" pitchFamily="18" charset="0"/>
                <a:ea typeface="Cambria" pitchFamily="18" charset="0"/>
              </a:rPr>
              <a:t>Design Day= Average week day of the peak month </a:t>
            </a:r>
            <a:endParaRPr lang="en-US" sz="2400" b="1" dirty="0" smtClean="0">
              <a:latin typeface="Cambria" pitchFamily="18" charset="0"/>
              <a:ea typeface="Cambria" pitchFamily="18" charset="0"/>
            </a:endParaRPr>
          </a:p>
          <a:p>
            <a:pPr>
              <a:lnSpc>
                <a:spcPct val="150000"/>
              </a:lnSpc>
              <a:buNone/>
            </a:pP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It will have 15 to 20 percent variation with real data.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Also 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f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orecasting is unreliable/uncertain because of the constantly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changing situation.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Specification of </a:t>
            </a:r>
            <a:r>
              <a:rPr lang="en-US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LoS(Level of Service)</a:t>
            </a:r>
            <a:endParaRPr lang="en-US" sz="3000" b="1" dirty="0">
              <a:solidFill>
                <a:schemeClr val="tx1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8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These standards provide the basis for translating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the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forecasts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into an architectural program.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LOS 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is higher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when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passengers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have more space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Picture 3" descr="lo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743200"/>
            <a:ext cx="70104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New LOS concept</a:t>
            </a:r>
            <a:endParaRPr lang="en-US" sz="3000" b="1" dirty="0">
              <a:solidFill>
                <a:schemeClr val="tx1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When planning terminal processing facilities and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corresponding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passenger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queuing areas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, two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important variables jointly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dictate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the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new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LOS;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Minimum Space</a:t>
            </a: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Maximum Waiting time</a:t>
            </a:r>
            <a:endParaRPr lang="en-US" dirty="0" smtClean="0"/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The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new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LOS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framework is reflected in a space-time concept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to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be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used for defining the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LOS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at processing facilities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and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corresponding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waiting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area.</a:t>
            </a: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>
              <a:buNone/>
            </a:pPr>
            <a:r>
              <a:rPr lang="en-US" sz="2600" dirty="0" smtClean="0"/>
              <a:t>    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41180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Airport terminal is one of the major component out of three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primary components of airport complex; </a:t>
            </a:r>
            <a:r>
              <a:rPr lang="en-GB" sz="2400" b="1" dirty="0" smtClean="0">
                <a:latin typeface="Cambria" pitchFamily="18" charset="0"/>
                <a:ea typeface="Cambria" pitchFamily="18" charset="0"/>
              </a:rPr>
              <a:t>landside, terminal</a:t>
            </a:r>
          </a:p>
          <a:p>
            <a:pPr>
              <a:buNone/>
            </a:pPr>
            <a:r>
              <a:rPr lang="en-GB" sz="2400" b="1" dirty="0" smtClean="0">
                <a:latin typeface="Cambria" pitchFamily="18" charset="0"/>
                <a:ea typeface="Cambria" pitchFamily="18" charset="0"/>
              </a:rPr>
              <a:t>building and airside. </a:t>
            </a:r>
          </a:p>
          <a:p>
            <a:pPr>
              <a:buNone/>
            </a:pPr>
            <a:endParaRPr lang="en-GB" sz="2400" b="1" dirty="0">
              <a:latin typeface="Cambria" pitchFamily="18" charset="0"/>
              <a:ea typeface="Cambria" pitchFamily="18" charset="0"/>
            </a:endParaRPr>
          </a:p>
          <a:p>
            <a:pPr>
              <a:buNone/>
            </a:pPr>
            <a:endParaRPr lang="en-GB" sz="2400" dirty="0" smtClean="0">
              <a:latin typeface="Cambria" pitchFamily="18" charset="0"/>
              <a:ea typeface="Cambria" pitchFamily="18" charset="0"/>
            </a:endParaRPr>
          </a:p>
          <a:p>
            <a:pPr>
              <a:buNone/>
            </a:pPr>
            <a:endParaRPr lang="en-GB" sz="2400" dirty="0">
              <a:latin typeface="Cambria" pitchFamily="18" charset="0"/>
              <a:ea typeface="Cambria" pitchFamily="18" charset="0"/>
            </a:endParaRPr>
          </a:p>
          <a:p>
            <a:pPr>
              <a:buNone/>
            </a:pPr>
            <a:endParaRPr lang="en-GB" sz="2400" dirty="0" smtClean="0">
              <a:latin typeface="Cambria" pitchFamily="18" charset="0"/>
              <a:ea typeface="Cambria" pitchFamily="18" charset="0"/>
            </a:endParaRPr>
          </a:p>
          <a:p>
            <a:pPr>
              <a:buNone/>
            </a:pPr>
            <a:endParaRPr lang="en-GB" sz="2400" dirty="0">
              <a:latin typeface="Cambria" pitchFamily="18" charset="0"/>
              <a:ea typeface="Cambria" pitchFamily="18" charset="0"/>
            </a:endParaRP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It connects the landside with the airside, providing sufficient 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facilities for convenient movement of passengers, operation 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of airlines and airport administrators. 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19" name="Picture 18" descr="Pic 1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46" y="2428868"/>
            <a:ext cx="4237087" cy="162320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Passenger Flow </a:t>
            </a:r>
            <a:endParaRPr lang="en-US" sz="3000" b="1" dirty="0">
              <a:solidFill>
                <a:schemeClr val="tx1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686800" cy="5638800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The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passenger flow in the terminal can be subdivided in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three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sub- processes. They are departure, arrival and transit.</a:t>
            </a: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Departure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passenger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activities include:</a:t>
            </a: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Arrival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Passenger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activities include:</a:t>
            </a:r>
            <a:endParaRPr lang="en-US" sz="2400" dirty="0" smtClean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17" name="Picture 16" descr="12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69" y="3021294"/>
            <a:ext cx="7620661" cy="815411"/>
          </a:xfrm>
          <a:prstGeom prst="rect">
            <a:avLst/>
          </a:prstGeom>
        </p:spPr>
      </p:pic>
      <p:pic>
        <p:nvPicPr>
          <p:cNvPr id="18" name="Picture 17" descr="123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6" y="5072074"/>
            <a:ext cx="7628282" cy="91447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Flow Analysis</a:t>
            </a:r>
            <a:endParaRPr lang="en-US" sz="3000" b="1" dirty="0">
              <a:solidFill>
                <a:schemeClr val="tx1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GB" sz="2400" dirty="0" smtClean="0">
              <a:latin typeface="Cambria" pitchFamily="18" charset="0"/>
              <a:ea typeface="Cambria" pitchFamily="18" charset="0"/>
            </a:endParaRPr>
          </a:p>
          <a:p>
            <a:pPr>
              <a:buNone/>
            </a:pPr>
            <a:endParaRPr lang="en-GB" sz="2400" dirty="0">
              <a:latin typeface="Cambria" pitchFamily="18" charset="0"/>
              <a:ea typeface="Cambria" pitchFamily="18" charset="0"/>
            </a:endParaRPr>
          </a:p>
          <a:p>
            <a:pPr>
              <a:buNone/>
            </a:pPr>
            <a:endParaRPr lang="en-GB" sz="2400" dirty="0" smtClean="0">
              <a:latin typeface="Cambria" pitchFamily="18" charset="0"/>
              <a:ea typeface="Cambria" pitchFamily="18" charset="0"/>
            </a:endParaRP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For simulation, a Cast Terminal is used in which a multi-agent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simulator is used to analyze various terminal layouts and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strategies to determine the number of facilities required.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According to the results we can optimize the Capabilities in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the early planning stages.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10" name="Picture 9" descr="Flow 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00" y="2071678"/>
            <a:ext cx="6751906" cy="84589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Configuration of Space requirements</a:t>
            </a:r>
            <a:endParaRPr lang="en-US" sz="3000" b="1" dirty="0">
              <a:solidFill>
                <a:schemeClr val="tx1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The formulas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for translating number of traffic into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space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mbria" pitchFamily="18" charset="0"/>
                <a:ea typeface="Cambria" pitchFamily="18" charset="0"/>
              </a:rPr>
              <a:t>requirement </a:t>
            </a:r>
            <a:r>
              <a:rPr lang="en-US" sz="2400" dirty="0" smtClean="0">
                <a:latin typeface="Cambria" pitchFamily="18" charset="0"/>
                <a:ea typeface="Cambria" pitchFamily="18" charset="0"/>
              </a:rPr>
              <a:t>is arithmetically simple. 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85800" y="2438400"/>
            <a:ext cx="25908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Design Load for an Activity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85800" y="3962400"/>
            <a:ext cx="26670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of Service (LoS)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85800" y="5410200"/>
            <a:ext cx="27432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Dwell Time 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733800" y="2362200"/>
            <a:ext cx="5181600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- Depend on design peak hour/ design hour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        - Airport facilities are designed to accommodate the loads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33800" y="3886200"/>
            <a:ext cx="5257800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LoS standard ‘C’ is generally used.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• LoS ‘C’ for design year is LoS ‘A’ at the opening time. 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810000" y="5334000"/>
            <a:ext cx="5181600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• Typical length of time passengers stay in a waiting for service.   • It indicates how fast a space can be reused by another passenger.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39705C1-B65F-4B63-A4E0-8C26238AF4F3}"/>
              </a:ext>
            </a:extLst>
          </p:cNvPr>
          <p:cNvSpPr txBox="1"/>
          <p:nvPr/>
        </p:nvSpPr>
        <p:spPr>
          <a:xfrm>
            <a:off x="342900" y="1219200"/>
            <a:ext cx="84582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>
                <a:latin typeface="Cambria" panose="02040503050406030204" pitchFamily="18" charset="0"/>
                <a:ea typeface="Cambria" panose="02040503050406030204" pitchFamily="18" charset="0"/>
              </a:rPr>
              <a:t>Terminal building in Indian Airports</a:t>
            </a:r>
          </a:p>
          <a:p>
            <a:pPr marL="342900" indent="-342900">
              <a:lnSpc>
                <a:spcPct val="150000"/>
              </a:lnSpc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In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India,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design of the terminal is derived from the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traditional</a:t>
            </a:r>
          </a:p>
          <a:p>
            <a:pPr marL="342900" indent="-342900">
              <a:lnSpc>
                <a:spcPct val="150000"/>
              </a:lnSpc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form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of local art and culture of the particular state in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which</a:t>
            </a:r>
          </a:p>
          <a:p>
            <a:pPr marL="342900" indent="-342900">
              <a:lnSpc>
                <a:spcPct val="150000"/>
              </a:lnSpc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 airport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is located.</a:t>
            </a:r>
          </a:p>
          <a:p>
            <a:pPr marL="342900" indent="-342900"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Arriving and departing passengers will sense the identity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</a:p>
          <a:p>
            <a:pPr marL="342900" indent="-342900">
              <a:lnSpc>
                <a:spcPct val="150000"/>
              </a:lnSpc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reference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of the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place. The building will be provided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with</a:t>
            </a:r>
          </a:p>
          <a:p>
            <a:pPr marL="342900" indent="-342900">
              <a:lnSpc>
                <a:spcPct val="150000"/>
              </a:lnSpc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aesthetically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appealing and soothing interior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decoration along</a:t>
            </a:r>
          </a:p>
          <a:p>
            <a:pPr marL="342900" indent="-342900">
              <a:lnSpc>
                <a:spcPct val="150000"/>
              </a:lnSpc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with modern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design.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3044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737F55E-AAB6-42E8-A0D8-70E3AC4BBDAF}"/>
              </a:ext>
            </a:extLst>
          </p:cNvPr>
          <p:cNvSpPr txBox="1"/>
          <p:nvPr/>
        </p:nvSpPr>
        <p:spPr>
          <a:xfrm>
            <a:off x="228600" y="533401"/>
            <a:ext cx="8686800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</a:pP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Chennai International </a:t>
            </a:r>
            <a:r>
              <a:rPr lang="en-US" sz="3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Airport </a:t>
            </a:r>
          </a:p>
          <a:p>
            <a:pPr marL="285750" indent="-285750">
              <a:lnSpc>
                <a:spcPct val="150000"/>
              </a:lnSpc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design of the terminal is derived from the traditional form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</a:p>
          <a:p>
            <a:pPr marL="285750" indent="-285750">
              <a:lnSpc>
                <a:spcPct val="150000"/>
              </a:lnSpc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local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art and culture especially the traditional costume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</a:p>
          <a:p>
            <a:pPr marL="285750" indent="-285750">
              <a:lnSpc>
                <a:spcPct val="150000"/>
              </a:lnSpc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Bharatanatyam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dance form.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It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can be felt in the dynamic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roof</a:t>
            </a:r>
          </a:p>
          <a:p>
            <a:pPr marL="285750" indent="-285750">
              <a:lnSpc>
                <a:spcPct val="150000"/>
              </a:lnSpc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form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which reflects the movement and lightness of ripples in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  <a:p>
            <a:pPr marL="285750" indent="-285750">
              <a:lnSpc>
                <a:spcPct val="150000"/>
              </a:lnSpc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fabric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 This gently curved structure unifies all the terminals of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</a:p>
          <a:p>
            <a:pPr marL="285750" indent="-285750">
              <a:lnSpc>
                <a:spcPct val="150000"/>
              </a:lnSpc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airport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and gives it an integrated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look.</a:t>
            </a:r>
          </a:p>
          <a:p>
            <a:pPr marL="285750" indent="-285750">
              <a:lnSpc>
                <a:spcPct val="150000"/>
              </a:lnSpc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Passenger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terminal 1 and 3 are linear configuration.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5048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869674E-FB77-4A39-BF46-44EC9B89421C}"/>
              </a:ext>
            </a:extLst>
          </p:cNvPr>
          <p:cNvSpPr txBox="1"/>
          <p:nvPr/>
        </p:nvSpPr>
        <p:spPr>
          <a:xfrm>
            <a:off x="381000" y="685800"/>
            <a:ext cx="8229600" cy="2793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To cope with the passenger traffic, two new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terminals,</a:t>
            </a:r>
          </a:p>
          <a:p>
            <a:pPr marL="800100" lvl="1" indent="-342900">
              <a:lnSpc>
                <a:spcPct val="150000"/>
              </a:lnSpc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namely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T2 and one satellite terminal, are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under</a:t>
            </a:r>
          </a:p>
          <a:p>
            <a:pPr marL="800100" lvl="1" indent="-342900">
              <a:lnSpc>
                <a:spcPct val="150000"/>
              </a:lnSpc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construction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 Once completed, it will be India's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first</a:t>
            </a:r>
          </a:p>
          <a:p>
            <a:pPr marL="800100" lvl="1" indent="-342900">
              <a:lnSpc>
                <a:spcPct val="150000"/>
              </a:lnSpc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airport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to have a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satellite terminal.</a:t>
            </a:r>
          </a:p>
          <a:p>
            <a:pPr lvl="1">
              <a:lnSpc>
                <a:spcPct val="150000"/>
              </a:lnSpc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 descr="A picture containing table, bed&#10;&#10;Description automatically generated">
            <a:extLst>
              <a:ext uri="{FF2B5EF4-FFF2-40B4-BE49-F238E27FC236}">
                <a16:creationId xmlns:a16="http://schemas.microsoft.com/office/drawing/2014/main" xmlns="" id="{B941FFE3-FD3F-4161-BEAB-9128D3D69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0899" y="3200400"/>
            <a:ext cx="5642201" cy="31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90242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4EBE046-0A32-4BE5-9773-3DDFB386E5DB}"/>
              </a:ext>
            </a:extLst>
          </p:cNvPr>
          <p:cNvSpPr txBox="1"/>
          <p:nvPr/>
        </p:nvSpPr>
        <p:spPr>
          <a:xfrm>
            <a:off x="152400" y="94022"/>
            <a:ext cx="9067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</a:pP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Chhatrapati Shivaji Maharaj International Airport, Mumbai: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Old terminal 2 used a semicircular terminal, with aircraft parked on one side and cars on the other.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It has got two passenger terminals.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Terminal 2 has got hybrid configuration.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xmlns="" id="{D1E9FACE-C4F3-44B2-ADE4-531D62501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90800" y="3708416"/>
            <a:ext cx="3810000" cy="314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5530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5CD36C4-2F08-48FA-8DB4-03E29351EE89}"/>
              </a:ext>
            </a:extLst>
          </p:cNvPr>
          <p:cNvSpPr txBox="1"/>
          <p:nvPr/>
        </p:nvSpPr>
        <p:spPr>
          <a:xfrm>
            <a:off x="261195" y="228600"/>
            <a:ext cx="807720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</a:pPr>
            <a:r>
              <a:rPr lang="en-IN" sz="3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Indira </a:t>
            </a:r>
            <a:r>
              <a:rPr lang="en-IN" sz="3000" b="1" dirty="0">
                <a:latin typeface="Cambria" panose="02040503050406030204" pitchFamily="18" charset="0"/>
                <a:ea typeface="Cambria" panose="02040503050406030204" pitchFamily="18" charset="0"/>
              </a:rPr>
              <a:t>Gandhi International Airport, </a:t>
            </a:r>
            <a:r>
              <a:rPr lang="en-IN" sz="3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Delhi</a:t>
            </a:r>
          </a:p>
          <a:p>
            <a:pPr marL="457200" indent="-457200">
              <a:lnSpc>
                <a:spcPct val="150000"/>
              </a:lnSpc>
            </a:pPr>
            <a:endParaRPr lang="en-US" sz="24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lnSpc>
                <a:spcPct val="150000"/>
              </a:lnSpc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It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is the busiest airport in India in terms of passenger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traffic</a:t>
            </a:r>
          </a:p>
          <a:p>
            <a:pPr marL="457200" indent="-457200">
              <a:lnSpc>
                <a:spcPct val="150000"/>
              </a:lnSpc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since 2009.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It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has 3 passenger </a:t>
            </a: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terminals. It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has got </a:t>
            </a: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pier/</a:t>
            </a:r>
          </a:p>
          <a:p>
            <a:pPr marL="457200" indent="-457200">
              <a:lnSpc>
                <a:spcPct val="150000"/>
              </a:lnSpc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finger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pier configuration and hybrid configuration.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IN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 descr="A picture containing building, sitting, road, bridge&#10;&#10;Description automatically generated">
            <a:extLst>
              <a:ext uri="{FF2B5EF4-FFF2-40B4-BE49-F238E27FC236}">
                <a16:creationId xmlns:a16="http://schemas.microsoft.com/office/drawing/2014/main" xmlns="" id="{ADF41947-1DD1-4EA6-95CD-BB369B5537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5720" y="3500438"/>
            <a:ext cx="4135290" cy="2886214"/>
          </a:xfrm>
          <a:prstGeom prst="rect">
            <a:avLst/>
          </a:prstGeom>
        </p:spPr>
      </p:pic>
      <p:pic>
        <p:nvPicPr>
          <p:cNvPr id="6" name="Picture 5" descr="A picture containing building, road&#10;&#10;Description automatically generated">
            <a:extLst>
              <a:ext uri="{FF2B5EF4-FFF2-40B4-BE49-F238E27FC236}">
                <a16:creationId xmlns:a16="http://schemas.microsoft.com/office/drawing/2014/main" xmlns="" id="{8196D7BD-D6D6-4337-9A49-452B7C7B6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0" y="3500438"/>
            <a:ext cx="4310805" cy="287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7550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Evolution of airport terminal !!!</a:t>
            </a:r>
            <a:endParaRPr lang="en-US" sz="3000" b="1" dirty="0">
              <a:solidFill>
                <a:schemeClr val="tx1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Earlier airport consisted of only one terminal and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passengers would have either walked or took a small bus to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the aircraft. All the facilities such as ticketing was limited to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paper works. But now, because of population growth,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passengers using the airport facilities have increased, also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with recent terrorism attacks the security is very tight and its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compulsory for passengers to go through clearance zones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before boarding the aircraft.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81772"/>
          </a:xfrm>
        </p:spPr>
        <p:txBody>
          <a:bodyPr>
            <a:normAutofit/>
          </a:bodyPr>
          <a:lstStyle/>
          <a:p>
            <a:pPr algn="ctr"/>
            <a:r>
              <a:rPr lang="en-GB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Old Airport Terminals</a:t>
            </a:r>
            <a:endParaRPr lang="en-US" sz="3000" b="1" dirty="0">
              <a:solidFill>
                <a:schemeClr val="tx1"/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Content Placeholder 3" descr="Old airpor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1643050"/>
            <a:ext cx="4421324" cy="4071966"/>
          </a:xfrm>
        </p:spPr>
      </p:pic>
      <p:pic>
        <p:nvPicPr>
          <p:cNvPr id="7" name="Picture 6" descr="Terminal old phto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2" y="1785926"/>
            <a:ext cx="4160881" cy="38576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43108" y="6215082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Fig: conventional unit terminal airport building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868346"/>
          </a:xfrm>
        </p:spPr>
        <p:txBody>
          <a:bodyPr>
            <a:normAutofit/>
          </a:bodyPr>
          <a:lstStyle/>
          <a:p>
            <a:r>
              <a:rPr lang="en-GB" sz="3000" b="1" dirty="0" smtClean="0">
                <a:latin typeface="Cambria" pitchFamily="18" charset="0"/>
                <a:ea typeface="Cambria" pitchFamily="18" charset="0"/>
              </a:rPr>
              <a:t>Where is it located?</a:t>
            </a:r>
            <a:endParaRPr lang="en-US" sz="3000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12605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A terminal building is located </a:t>
            </a:r>
            <a:r>
              <a:rPr lang="en-GB" sz="2400" b="1" dirty="0" smtClean="0">
                <a:latin typeface="Cambria" pitchFamily="18" charset="0"/>
                <a:ea typeface="Cambria" pitchFamily="18" charset="0"/>
              </a:rPr>
              <a:t>between airside facilities and</a:t>
            </a:r>
          </a:p>
          <a:p>
            <a:pPr>
              <a:buNone/>
            </a:pPr>
            <a:r>
              <a:rPr lang="en-GB" sz="2400" b="1" dirty="0" smtClean="0">
                <a:latin typeface="Cambria" pitchFamily="18" charset="0"/>
                <a:ea typeface="Cambria" pitchFamily="18" charset="0"/>
              </a:rPr>
              <a:t>roadside facilities</a:t>
            </a:r>
            <a:r>
              <a:rPr lang="en-GB" sz="2400" dirty="0" smtClean="0">
                <a:latin typeface="Cambria" pitchFamily="18" charset="0"/>
                <a:ea typeface="Cambria" pitchFamily="18" charset="0"/>
              </a:rPr>
              <a:t>. Figure depicting a terminal building is </a:t>
            </a:r>
            <a:endParaRPr lang="en-GB" sz="2400" dirty="0">
              <a:latin typeface="Cambria" pitchFamily="18" charset="0"/>
              <a:ea typeface="Cambria" pitchFamily="18" charset="0"/>
            </a:endParaRPr>
          </a:p>
          <a:p>
            <a:pPr>
              <a:buNone/>
            </a:pPr>
            <a:r>
              <a:rPr lang="en-GB" sz="2400" dirty="0">
                <a:latin typeface="Cambria" pitchFamily="18" charset="0"/>
                <a:ea typeface="Cambria" pitchFamily="18" charset="0"/>
              </a:rPr>
              <a:t>s</a:t>
            </a:r>
            <a:r>
              <a:rPr lang="en-GB" sz="2400" dirty="0" smtClean="0">
                <a:latin typeface="Cambria" pitchFamily="18" charset="0"/>
                <a:ea typeface="Cambria" pitchFamily="18" charset="0"/>
              </a:rPr>
              <a:t>hown below. It contains an entry/exit point through which</a:t>
            </a:r>
          </a:p>
          <a:p>
            <a:pPr>
              <a:buNone/>
            </a:pPr>
            <a:r>
              <a:rPr lang="en-GB" sz="2400" dirty="0">
                <a:latin typeface="Cambria" pitchFamily="18" charset="0"/>
                <a:ea typeface="Cambria" pitchFamily="18" charset="0"/>
              </a:rPr>
              <a:t>p</a:t>
            </a:r>
            <a:r>
              <a:rPr lang="en-GB" sz="2400" dirty="0" smtClean="0">
                <a:latin typeface="Cambria" pitchFamily="18" charset="0"/>
                <a:ea typeface="Cambria" pitchFamily="18" charset="0"/>
              </a:rPr>
              <a:t>assengers embark/disembark their journey and a gate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location where passengers shift from the building to the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aircraft and vice versa.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1868" y="3286124"/>
            <a:ext cx="5238750" cy="29003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0034" y="6000768"/>
            <a:ext cx="86439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1. Departures Lounge. 2. Gates and jet bridges. 3. Security Clearance Gates. 4 Baggage Check-in. 5. Baggage Carousels</a:t>
            </a:r>
            <a:endParaRPr lang="en-US" b="1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96086"/>
          </a:xfrm>
        </p:spPr>
        <p:txBody>
          <a:bodyPr/>
          <a:lstStyle/>
          <a:p>
            <a:pPr algn="ctr"/>
            <a:r>
              <a:rPr lang="en-GB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Modern</a:t>
            </a:r>
            <a:r>
              <a:rPr lang="en-GB" sz="3000" b="1" dirty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GB" sz="3000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Day Airport!!!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785926"/>
            <a:ext cx="8229600" cy="455455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Nowadays the modern airport has all the amenities required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for a comfortable travelling ranging from cafes and</a:t>
            </a:r>
          </a:p>
          <a:p>
            <a:pPr>
              <a:buNone/>
            </a:pPr>
            <a:r>
              <a:rPr lang="en-GB" sz="2400" dirty="0">
                <a:latin typeface="Cambria" pitchFamily="18" charset="0"/>
                <a:ea typeface="Cambria" pitchFamily="18" charset="0"/>
              </a:rPr>
              <a:t>r</a:t>
            </a:r>
            <a:r>
              <a:rPr lang="en-GB" sz="2400" dirty="0" smtClean="0">
                <a:latin typeface="Cambria" pitchFamily="18" charset="0"/>
                <a:ea typeface="Cambria" pitchFamily="18" charset="0"/>
              </a:rPr>
              <a:t>estaurants, sleeping pods and even airport hotel as shown in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the next slide!!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Many design philosophies are now being implemented in 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order to cater the rapidly growing population and for utilizing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the maximum space.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Due to technological advancement, now passengers need not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rely on papers but rather everything is available in electronic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forms.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pture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285728"/>
            <a:ext cx="3786214" cy="2571768"/>
          </a:xfrm>
        </p:spPr>
      </p:pic>
      <p:pic>
        <p:nvPicPr>
          <p:cNvPr id="5" name="Picture 4" descr="Captur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4" y="285728"/>
            <a:ext cx="4000528" cy="2428892"/>
          </a:xfrm>
          <a:prstGeom prst="rect">
            <a:avLst/>
          </a:prstGeom>
        </p:spPr>
      </p:pic>
      <p:pic>
        <p:nvPicPr>
          <p:cNvPr id="6" name="Picture 5" descr="Capture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58" y="3286124"/>
            <a:ext cx="4143404" cy="2500330"/>
          </a:xfrm>
          <a:prstGeom prst="rect">
            <a:avLst/>
          </a:prstGeom>
        </p:spPr>
      </p:pic>
      <p:pic>
        <p:nvPicPr>
          <p:cNvPr id="7" name="Picture 6" descr="Capture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28" y="3214686"/>
            <a:ext cx="3574090" cy="23309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57356" y="6000768"/>
            <a:ext cx="685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Fig: Amenities provided in </a:t>
            </a:r>
            <a:r>
              <a:rPr lang="en-GB" dirty="0"/>
              <a:t>m</a:t>
            </a:r>
            <a:r>
              <a:rPr lang="en-GB" dirty="0" smtClean="0"/>
              <a:t>odern day Airport Terminal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41180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Also the development in structural theories has helped 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engineers to make large structures capable of withstanding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huge loads even seismic loads. 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Before safety wasn’t considered while designing but now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safety plays the most important role while constructing any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type of structure. 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While designing all the forces the structure has to withstand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and will have to with stand is studied and constructed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accordingly. 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Some pictures of the modern day airport are shown in the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next slide.</a:t>
            </a:r>
          </a:p>
          <a:p>
            <a:pPr>
              <a:buNone/>
            </a:pPr>
            <a:endParaRPr lang="en-GB" sz="2400" dirty="0" smtClean="0">
              <a:latin typeface="Cambria" pitchFamily="18" charset="0"/>
              <a:ea typeface="Cambria" pitchFamily="18" charset="0"/>
            </a:endParaRPr>
          </a:p>
          <a:p>
            <a:pPr>
              <a:buNone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odern airport 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1142984"/>
            <a:ext cx="4357718" cy="3571900"/>
          </a:xfrm>
        </p:spPr>
      </p:pic>
      <p:pic>
        <p:nvPicPr>
          <p:cNvPr id="5" name="Picture 4" descr="MOdern airport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6" y="1214422"/>
            <a:ext cx="4429124" cy="3337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1604" y="5572140"/>
            <a:ext cx="507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Fig: Modern Day Airport Terminal 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00034" y="20026"/>
          <a:ext cx="8215370" cy="676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6239"/>
                <a:gridCol w="4079131"/>
              </a:tblGrid>
              <a:tr h="316644">
                <a:tc>
                  <a:txBody>
                    <a:bodyPr/>
                    <a:lstStyle/>
                    <a:p>
                      <a:r>
                        <a:rPr lang="en-GB" dirty="0" smtClean="0"/>
                        <a:t>Name/Roll</a:t>
                      </a:r>
                      <a:r>
                        <a:rPr lang="en-GB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Contribution</a:t>
                      </a:r>
                      <a:endParaRPr lang="en-US" dirty="0"/>
                    </a:p>
                  </a:txBody>
                  <a:tcPr/>
                </a:tc>
              </a:tr>
              <a:tr h="5541272"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en-GB" baseline="0" dirty="0" smtClean="0"/>
                        <a:t>Keerthi Priya L/ 103117048</a:t>
                      </a:r>
                    </a:p>
                    <a:p>
                      <a:pPr marL="342900" indent="-342900">
                        <a:buAutoNum type="arabicParenR"/>
                      </a:pPr>
                      <a:endParaRPr lang="en-GB" baseline="0" dirty="0" smtClean="0"/>
                    </a:p>
                    <a:p>
                      <a:pPr marL="342900" indent="-342900">
                        <a:buAutoNum type="arabicParenR"/>
                      </a:pPr>
                      <a:endParaRPr lang="en-GB" baseline="0" dirty="0" smtClean="0"/>
                    </a:p>
                    <a:p>
                      <a:pPr marL="342900" indent="-342900">
                        <a:buAutoNum type="arabicParenR"/>
                      </a:pPr>
                      <a:endParaRPr lang="en-GB" baseline="0" dirty="0" smtClean="0"/>
                    </a:p>
                    <a:p>
                      <a:pPr marL="342900" indent="-342900">
                        <a:buAutoNum type="arabicParenR"/>
                      </a:pPr>
                      <a:endParaRPr lang="en-GB" baseline="0" dirty="0" smtClean="0"/>
                    </a:p>
                    <a:p>
                      <a:pPr marL="342900" indent="-342900">
                        <a:buAutoNum type="arabicParenR"/>
                      </a:pPr>
                      <a:endParaRPr lang="en-GB" baseline="0" dirty="0" smtClean="0"/>
                    </a:p>
                    <a:p>
                      <a:pPr marL="342900" indent="-342900">
                        <a:buAutoNum type="arabicParenR"/>
                      </a:pPr>
                      <a:r>
                        <a:rPr lang="en-GB" baseline="0" dirty="0" smtClean="0"/>
                        <a:t>Gollapalli Roopa/ 103117040</a:t>
                      </a:r>
                    </a:p>
                    <a:p>
                      <a:pPr marL="342900" indent="-342900">
                        <a:buAutoNum type="arabicParenR"/>
                      </a:pPr>
                      <a:endParaRPr lang="en-GB" baseline="0" dirty="0" smtClean="0"/>
                    </a:p>
                    <a:p>
                      <a:pPr marL="342900" indent="-342900">
                        <a:buAutoNum type="arabicParenR"/>
                      </a:pPr>
                      <a:endParaRPr lang="en-GB" baseline="0" dirty="0" smtClean="0"/>
                    </a:p>
                    <a:p>
                      <a:pPr marL="342900" indent="-342900">
                        <a:buAutoNum type="arabicParenR"/>
                      </a:pPr>
                      <a:endParaRPr lang="en-GB" baseline="0" dirty="0" smtClean="0"/>
                    </a:p>
                    <a:p>
                      <a:pPr marL="342900" indent="-342900">
                        <a:buAutoNum type="arabicParenR"/>
                      </a:pPr>
                      <a:endParaRPr lang="en-GB" baseline="0" dirty="0" smtClean="0"/>
                    </a:p>
                    <a:p>
                      <a:pPr marL="342900" indent="-342900">
                        <a:buAutoNum type="arabicParenR"/>
                      </a:pPr>
                      <a:endParaRPr lang="en-GB" baseline="0" dirty="0" smtClean="0"/>
                    </a:p>
                    <a:p>
                      <a:pPr marL="342900" indent="-342900">
                        <a:buAutoNum type="arabicParenR"/>
                      </a:pPr>
                      <a:endParaRPr lang="en-GB" baseline="0" dirty="0" smtClean="0"/>
                    </a:p>
                    <a:p>
                      <a:pPr marL="342900" indent="-342900">
                        <a:buAutoNum type="arabicParenR"/>
                      </a:pPr>
                      <a:r>
                        <a:rPr lang="en-GB" baseline="0" dirty="0" smtClean="0"/>
                        <a:t>Sarishma Bhandari/ 103117086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 smtClean="0"/>
                        <a:t>Collected materials and studied basics on different types of terminal configuration,</a:t>
                      </a:r>
                      <a:r>
                        <a:rPr lang="en-IN" baseline="0" dirty="0" smtClean="0"/>
                        <a:t> e</a:t>
                      </a:r>
                      <a:r>
                        <a:rPr lang="en-IN" dirty="0" smtClean="0"/>
                        <a:t>xplored materials on three of the most important airports</a:t>
                      </a:r>
                      <a:r>
                        <a:rPr lang="en-IN" baseline="0" dirty="0" smtClean="0"/>
                        <a:t> in India with different configurations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 smtClean="0"/>
                        <a:t>Collected materials on overall design of passenger terminal and passenger terminal design principles and studied how</a:t>
                      </a:r>
                      <a:r>
                        <a:rPr lang="en-IN" baseline="0" dirty="0" smtClean="0"/>
                        <a:t> designs can be efficient and better</a:t>
                      </a:r>
                      <a:endParaRPr lang="en-IN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 smtClean="0"/>
                        <a:t>Collected materials related to the</a:t>
                      </a:r>
                      <a:r>
                        <a:rPr lang="en-IN" baseline="0" dirty="0" smtClean="0"/>
                        <a:t> introduction and  how airport has evolved in the past few decades. Proofreading of all the slides in the ppt.</a:t>
                      </a:r>
                      <a:endParaRPr lang="en-IN" dirty="0" smtClean="0"/>
                    </a:p>
                    <a:p>
                      <a:endParaRPr lang="en-IN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dirty="0" smtClean="0"/>
                    </a:p>
                    <a:p>
                      <a:endParaRPr lang="en-GB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4480" y="2571744"/>
            <a:ext cx="57864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i="1" dirty="0" smtClean="0">
                <a:latin typeface="Cambria" pitchFamily="18" charset="0"/>
                <a:ea typeface="Cambria" pitchFamily="18" charset="0"/>
              </a:rPr>
              <a:t>Thank you </a:t>
            </a:r>
            <a:endParaRPr lang="en-US" sz="5000" i="1" dirty="0"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b="1" dirty="0" smtClean="0">
                <a:latin typeface="Cambria" pitchFamily="18" charset="0"/>
                <a:ea typeface="Cambria" pitchFamily="18" charset="0"/>
              </a:rPr>
              <a:t>Designing Terminal Building</a:t>
            </a:r>
            <a:endParaRPr lang="en-US" sz="3000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It should be designed properly to accommodate the present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air traffic along with handling 6-7% per annum growth.</a:t>
            </a:r>
          </a:p>
          <a:p>
            <a:pPr>
              <a:buNone/>
            </a:pPr>
            <a:endParaRPr lang="en-GB" sz="2400" dirty="0" smtClean="0">
              <a:latin typeface="Cambria" pitchFamily="18" charset="0"/>
              <a:ea typeface="Cambria" pitchFamily="18" charset="0"/>
            </a:endParaRP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There are different configurations which are adopted to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accommodate the design population of passengers, airline</a:t>
            </a:r>
          </a:p>
          <a:p>
            <a:pPr>
              <a:buNone/>
            </a:pPr>
            <a:r>
              <a:rPr lang="en-GB" sz="2400" dirty="0">
                <a:latin typeface="Cambria" pitchFamily="18" charset="0"/>
                <a:ea typeface="Cambria" pitchFamily="18" charset="0"/>
              </a:rPr>
              <a:t>s</a:t>
            </a:r>
            <a:r>
              <a:rPr lang="en-GB" sz="2400" dirty="0" smtClean="0">
                <a:latin typeface="Cambria" pitchFamily="18" charset="0"/>
                <a:ea typeface="Cambria" pitchFamily="18" charset="0"/>
              </a:rPr>
              <a:t>taffs, airport administrations along with airport security. It</a:t>
            </a: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should be made with </a:t>
            </a:r>
            <a:r>
              <a:rPr lang="en-GB" sz="2400" b="1" dirty="0" smtClean="0">
                <a:latin typeface="Cambria" pitchFamily="18" charset="0"/>
                <a:ea typeface="Cambria" pitchFamily="18" charset="0"/>
              </a:rPr>
              <a:t>minimum construction cost</a:t>
            </a:r>
            <a:r>
              <a:rPr lang="en-GB" sz="2400" dirty="0" smtClean="0">
                <a:latin typeface="Cambria" pitchFamily="18" charset="0"/>
                <a:ea typeface="Cambria" pitchFamily="18" charset="0"/>
              </a:rPr>
              <a:t>, </a:t>
            </a:r>
            <a:r>
              <a:rPr lang="en-GB" sz="2400" b="1" dirty="0" smtClean="0">
                <a:latin typeface="Cambria" pitchFamily="18" charset="0"/>
                <a:ea typeface="Cambria" pitchFamily="18" charset="0"/>
              </a:rPr>
              <a:t>receive</a:t>
            </a:r>
          </a:p>
          <a:p>
            <a:pPr>
              <a:buNone/>
            </a:pPr>
            <a:r>
              <a:rPr lang="en-GB" sz="2400" b="1" dirty="0" smtClean="0">
                <a:latin typeface="Cambria" pitchFamily="18" charset="0"/>
                <a:ea typeface="Cambria" pitchFamily="18" charset="0"/>
              </a:rPr>
              <a:t>maximum revenue and utilize maximum space</a:t>
            </a:r>
            <a:r>
              <a:rPr lang="en-GB" sz="2400" dirty="0" smtClean="0">
                <a:latin typeface="Cambria" pitchFamily="18" charset="0"/>
                <a:ea typeface="Cambria" pitchFamily="18" charset="0"/>
              </a:rPr>
              <a:t>.</a:t>
            </a:r>
          </a:p>
          <a:p>
            <a:pPr>
              <a:buNone/>
            </a:pPr>
            <a:endParaRPr lang="en-GB" sz="2400" dirty="0">
              <a:latin typeface="Cambria" pitchFamily="18" charset="0"/>
              <a:ea typeface="Cambria" pitchFamily="18" charset="0"/>
            </a:endParaRPr>
          </a:p>
          <a:p>
            <a:pPr>
              <a:buNone/>
            </a:pPr>
            <a:r>
              <a:rPr lang="en-GB" sz="2400" dirty="0" smtClean="0">
                <a:latin typeface="Cambria" pitchFamily="18" charset="0"/>
                <a:ea typeface="Cambria" pitchFamily="18" charset="0"/>
              </a:rPr>
              <a:t>  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2786058"/>
            <a:ext cx="8229600" cy="1143000"/>
          </a:xfrm>
        </p:spPr>
        <p:txBody>
          <a:bodyPr>
            <a:normAutofit/>
          </a:bodyPr>
          <a:lstStyle/>
          <a:p>
            <a:r>
              <a:rPr lang="en-GB" sz="4800" i="1" dirty="0" smtClean="0">
                <a:latin typeface="Cambria" pitchFamily="18" charset="0"/>
                <a:ea typeface="Cambria" pitchFamily="18" charset="0"/>
              </a:rPr>
              <a:t>Terminal Configuration</a:t>
            </a:r>
            <a:endParaRPr lang="en-US" sz="4800" i="1" dirty="0"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EAE97B1-4AAC-47BB-A312-9899C11ADE6B}"/>
              </a:ext>
            </a:extLst>
          </p:cNvPr>
          <p:cNvSpPr txBox="1"/>
          <p:nvPr/>
        </p:nvSpPr>
        <p:spPr>
          <a:xfrm>
            <a:off x="381000" y="751344"/>
            <a:ext cx="8382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IN" sz="3000" b="1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Terminal Configuration</a:t>
            </a:r>
            <a:endParaRPr lang="en-IN" sz="3000" b="1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endParaRPr lang="en-IN" sz="24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en-IN" sz="2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There are </a:t>
            </a:r>
            <a:r>
              <a:rPr lang="en-IN" sz="24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five basic </a:t>
            </a:r>
            <a:r>
              <a:rPr lang="en-IN" sz="2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types of terminal </a:t>
            </a:r>
            <a:r>
              <a:rPr lang="en-IN" sz="24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configuration:-</a:t>
            </a:r>
            <a:endParaRPr lang="en-IN" sz="24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endParaRPr lang="en-IN" sz="24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342900"/>
            <a:r>
              <a:rPr lang="en-IN" sz="24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1) Finger </a:t>
            </a:r>
            <a:r>
              <a:rPr lang="en-IN" sz="2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pier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342900"/>
            <a:r>
              <a:rPr lang="en-IN" sz="24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2) Satellite </a:t>
            </a:r>
            <a:r>
              <a:rPr lang="en-IN" sz="2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(with or without pier)</a:t>
            </a:r>
          </a:p>
          <a:p>
            <a:pPr marL="342900" lvl="0" indent="-342900"/>
            <a:endParaRPr lang="en-IN" sz="24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342900"/>
            <a:r>
              <a:rPr lang="en-IN" sz="24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3) Linear/curvilinear</a:t>
            </a:r>
            <a:endParaRPr lang="en-IN" sz="24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342900"/>
            <a:endParaRPr lang="en-IN" sz="24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342900"/>
            <a:r>
              <a:rPr lang="en-IN" sz="24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4) Transporter</a:t>
            </a:r>
            <a:endParaRPr lang="en-IN" sz="24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342900"/>
            <a:endParaRPr lang="en-IN" sz="24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342900"/>
            <a:r>
              <a:rPr lang="en-IN" sz="24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5) Midfield </a:t>
            </a:r>
            <a:r>
              <a:rPr lang="en-IN" sz="2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(linear or X shaped)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Finger pi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90" y="2071678"/>
            <a:ext cx="1214446" cy="1365079"/>
          </a:xfrm>
          <a:prstGeom prst="rect">
            <a:avLst/>
          </a:prstGeom>
        </p:spPr>
      </p:pic>
      <p:pic>
        <p:nvPicPr>
          <p:cNvPr id="4" name="Picture 3" descr="Satell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64" y="2214554"/>
            <a:ext cx="1356478" cy="1440305"/>
          </a:xfrm>
          <a:prstGeom prst="rect">
            <a:avLst/>
          </a:prstGeom>
        </p:spPr>
      </p:pic>
      <p:pic>
        <p:nvPicPr>
          <p:cNvPr id="5" name="Picture 4" descr="linea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4" y="3429000"/>
            <a:ext cx="1470788" cy="1440305"/>
          </a:xfrm>
          <a:prstGeom prst="rect">
            <a:avLst/>
          </a:prstGeom>
        </p:spPr>
      </p:pic>
      <p:pic>
        <p:nvPicPr>
          <p:cNvPr id="6" name="Picture 5" descr="transporte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826" y="3857628"/>
            <a:ext cx="1272650" cy="1303133"/>
          </a:xfrm>
          <a:prstGeom prst="rect">
            <a:avLst/>
          </a:prstGeom>
        </p:spPr>
      </p:pic>
      <p:pic>
        <p:nvPicPr>
          <p:cNvPr id="7" name="Picture 6" descr="misfiel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80" y="5143512"/>
            <a:ext cx="1249788" cy="13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1450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229600" cy="867524"/>
          </a:xfrm>
        </p:spPr>
        <p:txBody>
          <a:bodyPr>
            <a:normAutofit/>
          </a:bodyPr>
          <a:lstStyle/>
          <a:p>
            <a:r>
              <a:rPr lang="en-GB" sz="3000" b="1" dirty="0" smtClean="0">
                <a:latin typeface="Cambria" pitchFamily="18" charset="0"/>
                <a:ea typeface="Cambria" pitchFamily="18" charset="0"/>
              </a:rPr>
              <a:t>                           Pier/Finger Pier</a:t>
            </a:r>
            <a:endParaRPr lang="en-US" sz="3000" b="1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214842"/>
          </a:xfrm>
        </p:spPr>
        <p:txBody>
          <a:bodyPr>
            <a:noAutofit/>
          </a:bodyPr>
          <a:lstStyle/>
          <a:p>
            <a:pPr marL="285750" indent="-285750">
              <a:buNone/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1) Aircrafts are parked on both side of a concourse.</a:t>
            </a:r>
          </a:p>
          <a:p>
            <a:pPr marL="285750" indent="-285750">
              <a:lnSpc>
                <a:spcPct val="150000"/>
              </a:lnSpc>
              <a:buNone/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2) Aircrafts usually arranged around the axis of the pier in a perpendicular fashion.</a:t>
            </a:r>
          </a:p>
          <a:p>
            <a:pPr marL="285750" indent="-285750">
              <a:lnSpc>
                <a:spcPct val="150000"/>
              </a:lnSpc>
              <a:buNone/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3) Passengers are usually processes at the simple terminal location and then routed down a pier where aircraft are parked in the finger slots or gates for boarding.</a:t>
            </a:r>
          </a:p>
          <a:p>
            <a:pPr marL="285750" indent="-285750">
              <a:lnSpc>
                <a:spcPct val="150000"/>
              </a:lnSpc>
              <a:buNone/>
            </a:pPr>
            <a:r>
              <a:rPr lang="en-I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4)High aircraft capacity and simplicity in design.</a:t>
            </a:r>
          </a:p>
          <a:p>
            <a:pPr marL="285750" lvl="0" indent="-285750">
              <a:lnSpc>
                <a:spcPct val="150000"/>
              </a:lnSpc>
              <a:buNone/>
            </a:pPr>
            <a:r>
              <a:rPr lang="en-IN" sz="24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5) Maximise </a:t>
            </a:r>
            <a:r>
              <a:rPr lang="en-IN" sz="2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number of aircraft parking with spaces with fewer infrastructures.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345</TotalTime>
  <Words>2413</Words>
  <Application>Microsoft Office PowerPoint</Application>
  <PresentationFormat>On-screen Show (4:3)</PresentationFormat>
  <Paragraphs>342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Flow</vt:lpstr>
      <vt:lpstr>Airport Terminal Planning</vt:lpstr>
      <vt:lpstr>Introduction</vt:lpstr>
      <vt:lpstr>What is Airport Terminal?</vt:lpstr>
      <vt:lpstr>Slide 4</vt:lpstr>
      <vt:lpstr>Where is it located?</vt:lpstr>
      <vt:lpstr>Designing Terminal Building</vt:lpstr>
      <vt:lpstr>Terminal Configuration</vt:lpstr>
      <vt:lpstr>Slide 8</vt:lpstr>
      <vt:lpstr>                           Pier/Finger Pier</vt:lpstr>
      <vt:lpstr>Slide 10</vt:lpstr>
      <vt:lpstr>Slide 11</vt:lpstr>
      <vt:lpstr>                                      Satellite</vt:lpstr>
      <vt:lpstr>Slide 13</vt:lpstr>
      <vt:lpstr>Slide 14</vt:lpstr>
      <vt:lpstr>Linear/Curvilinear</vt:lpstr>
      <vt:lpstr>Slide 16</vt:lpstr>
      <vt:lpstr>Slide 17</vt:lpstr>
      <vt:lpstr>Transporter </vt:lpstr>
      <vt:lpstr>Slide 19</vt:lpstr>
      <vt:lpstr>Slide 20</vt:lpstr>
      <vt:lpstr>Slide 21</vt:lpstr>
      <vt:lpstr>Slide 22</vt:lpstr>
      <vt:lpstr>Slide 23</vt:lpstr>
      <vt:lpstr>Slide 24</vt:lpstr>
      <vt:lpstr>Overall design of Airport Terminal</vt:lpstr>
      <vt:lpstr>Major design considerations</vt:lpstr>
      <vt:lpstr>Terminal Building Planning Principles</vt:lpstr>
      <vt:lpstr>Design of Passenger Building</vt:lpstr>
      <vt:lpstr>Slide 29</vt:lpstr>
      <vt:lpstr>Queues in an airport!!!</vt:lpstr>
      <vt:lpstr>Check-in-facilities</vt:lpstr>
      <vt:lpstr>IATA Checkpoint of the future</vt:lpstr>
      <vt:lpstr>Slide 33</vt:lpstr>
      <vt:lpstr>Security and Border Check points</vt:lpstr>
      <vt:lpstr>  Baggage handling system</vt:lpstr>
      <vt:lpstr>Passenger Terminal Design principles</vt:lpstr>
      <vt:lpstr>Forecasting</vt:lpstr>
      <vt:lpstr>Specification of LoS(Level of Service)</vt:lpstr>
      <vt:lpstr>New LOS concept</vt:lpstr>
      <vt:lpstr>Passenger Flow </vt:lpstr>
      <vt:lpstr>Flow Analysis</vt:lpstr>
      <vt:lpstr>Configuration of Space requirements</vt:lpstr>
      <vt:lpstr>Slide 43</vt:lpstr>
      <vt:lpstr>Slide 44</vt:lpstr>
      <vt:lpstr>Slide 45</vt:lpstr>
      <vt:lpstr>Slide 46</vt:lpstr>
      <vt:lpstr>Slide 47</vt:lpstr>
      <vt:lpstr>Evolution of airport terminal !!!</vt:lpstr>
      <vt:lpstr>Old Airport Terminals</vt:lpstr>
      <vt:lpstr>Modern Day Airport!!!</vt:lpstr>
      <vt:lpstr>Slide 51</vt:lpstr>
      <vt:lpstr>Slide 52</vt:lpstr>
      <vt:lpstr>Slide 53</vt:lpstr>
      <vt:lpstr>Slide 54</vt:lpstr>
      <vt:lpstr>Slide 55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Airport Terminal Planning</dc:title>
  <dc:creator>Dell</dc:creator>
  <cp:lastModifiedBy>Dell</cp:lastModifiedBy>
  <cp:revision>35</cp:revision>
  <dcterms:created xsi:type="dcterms:W3CDTF">2020-07-27T12:35:36Z</dcterms:created>
  <dcterms:modified xsi:type="dcterms:W3CDTF">2020-07-27T18:21:31Z</dcterms:modified>
</cp:coreProperties>
</file>